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 SemiBold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Montserrat Medium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SemiBold-italic.fntdata"/><Relationship Id="rId27" Type="http://schemas.openxmlformats.org/officeDocument/2006/relationships/font" Target="fonts/Montserrat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Semi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bold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Medium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Medium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6688a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06688a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4d0cc84d3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4d0cc84d3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4d0cc84d3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4d0cc84d3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4d0cc84d3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4d0cc84d3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4d0cc84d35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4d0cc84d3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4d0cc84d35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4d0cc84d35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4d0cc84d35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4d0cc84d3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La idea en estas filminas es trabajar sobre algunos ejemplos adicionales mostrando que trabajar con NODE es similar en sintaxis a Javascript.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4d0cc84d35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4d0cc84d35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4d0cc84d3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4d0cc84d3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3fa872340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3fa872340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fa872340e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fa872340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06688a43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06688a4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ca38e37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ca38e37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4d0cc84d3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4d0cc84d3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41b4931c7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41b4931c7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4b941e5e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4b941e5e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4d0cc84d3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4d0cc84d3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4d0cc84d3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4d0cc84d3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4d0cc84d3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4d0cc84d3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6" name="Google Shape;116;p14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4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15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5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" name="Google Shape;29;p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hyperlink" Target="https://nodejs.org/en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Fullstack</a:t>
            </a:r>
            <a:endParaRPr/>
          </a:p>
        </p:txBody>
      </p:sp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287" y="2844300"/>
            <a:ext cx="2112825" cy="12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Single Thread VS Multi Thread</a:t>
            </a:r>
            <a:endParaRPr b="1">
              <a:solidFill>
                <a:srgbClr val="70AD4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374700" y="1327500"/>
            <a:ext cx="3866100" cy="30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2480"/>
              <a:buNone/>
            </a:pPr>
            <a:r>
              <a:rPr lang="es" sz="1290">
                <a:highlight>
                  <a:srgbClr val="F8C823"/>
                </a:highlight>
              </a:rPr>
              <a:t>MULTITHREAD</a:t>
            </a:r>
            <a:endParaRPr sz="129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90"/>
              <a:t>En un </a:t>
            </a:r>
            <a:r>
              <a:rPr b="1" lang="es" sz="1290"/>
              <a:t>modelo de solicitud-respuesta multihilo</a:t>
            </a:r>
            <a:r>
              <a:rPr lang="es" sz="1290"/>
              <a:t>, </a:t>
            </a:r>
            <a:r>
              <a:rPr lang="es" sz="1290" u="sng"/>
              <a:t>varios clientes envían una solicitud</a:t>
            </a:r>
            <a:r>
              <a:rPr lang="es" sz="1290"/>
              <a:t> y el </a:t>
            </a:r>
            <a:r>
              <a:rPr lang="es" sz="1290">
                <a:solidFill>
                  <a:srgbClr val="F9F9F9"/>
                </a:solidFill>
                <a:highlight>
                  <a:srgbClr val="E15BBA"/>
                </a:highlight>
              </a:rPr>
              <a:t>servidor procesa cada una de ellas</a:t>
            </a:r>
            <a:r>
              <a:rPr lang="es" sz="1290"/>
              <a:t> antes de devolver la respuesta. </a:t>
            </a:r>
            <a:endParaRPr sz="129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9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90"/>
              <a:t>Sin embargo, </a:t>
            </a:r>
            <a:r>
              <a:rPr lang="es" sz="1290" u="sng"/>
              <a:t>se utilizan múltiples hilos</a:t>
            </a:r>
            <a:r>
              <a:rPr lang="es" sz="1290"/>
              <a:t> para procesar las </a:t>
            </a:r>
            <a:r>
              <a:rPr b="1" lang="es" sz="1290">
                <a:solidFill>
                  <a:srgbClr val="E15BBA"/>
                </a:solidFill>
              </a:rPr>
              <a:t>llamadas concurrentes</a:t>
            </a:r>
            <a:r>
              <a:rPr lang="es" sz="1290"/>
              <a:t>. Estos hilos se </a:t>
            </a:r>
            <a:r>
              <a:rPr lang="es" sz="1290">
                <a:solidFill>
                  <a:srgbClr val="F9F9F9"/>
                </a:solidFill>
                <a:highlight>
                  <a:srgbClr val="7685E6"/>
                </a:highlight>
              </a:rPr>
              <a:t>definen en un pool de hilos</a:t>
            </a:r>
            <a:r>
              <a:rPr lang="es" sz="1290"/>
              <a:t>, y cada vez que llega una petición, </a:t>
            </a:r>
            <a:r>
              <a:rPr b="1" lang="es" sz="1290"/>
              <a:t>se asigna un hilo individual</a:t>
            </a:r>
            <a:r>
              <a:rPr lang="es" sz="1290"/>
              <a:t> para manejarla.</a:t>
            </a:r>
            <a:endParaRPr sz="1290"/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5725" y="2004900"/>
            <a:ext cx="3356304" cy="171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Arquitectura Node JS</a:t>
            </a:r>
            <a:endParaRPr/>
          </a:p>
        </p:txBody>
      </p:sp>
      <p:sp>
        <p:nvSpPr>
          <p:cNvPr id="228" name="Google Shape;228;p26"/>
          <p:cNvSpPr txBox="1"/>
          <p:nvPr>
            <p:ph idx="1" type="body"/>
          </p:nvPr>
        </p:nvSpPr>
        <p:spPr>
          <a:xfrm>
            <a:off x="311700" y="1196288"/>
            <a:ext cx="8037000" cy="17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3F3F3F"/>
                </a:solidFill>
              </a:rPr>
              <a:t>Dado que </a:t>
            </a:r>
            <a:r>
              <a:rPr b="1" i="1" lang="es" sz="1700">
                <a:solidFill>
                  <a:srgbClr val="3F3F3F"/>
                </a:solidFill>
              </a:rPr>
              <a:t>NODE</a:t>
            </a:r>
            <a:r>
              <a:rPr lang="es" sz="1700">
                <a:solidFill>
                  <a:srgbClr val="3F3F3F"/>
                </a:solidFill>
              </a:rPr>
              <a:t> utiliza menos hilos, utiliza </a:t>
            </a:r>
            <a:r>
              <a:rPr lang="es" sz="1700">
                <a:solidFill>
                  <a:srgbClr val="3F3F3F"/>
                </a:solidFill>
                <a:highlight>
                  <a:srgbClr val="FFC000"/>
                </a:highlight>
              </a:rPr>
              <a:t>menos recursos/memoria</a:t>
            </a:r>
            <a:r>
              <a:rPr lang="es" sz="1700">
                <a:solidFill>
                  <a:srgbClr val="3F3F3F"/>
                </a:solidFill>
              </a:rPr>
              <a:t>, lo que resulta </a:t>
            </a:r>
            <a:r>
              <a:rPr lang="es" sz="1700" u="sng">
                <a:solidFill>
                  <a:srgbClr val="3F3F3F"/>
                </a:solidFill>
              </a:rPr>
              <a:t>en una ejecución más rápida de las tareas</a:t>
            </a:r>
            <a:r>
              <a:rPr lang="es" sz="1700">
                <a:solidFill>
                  <a:srgbClr val="3F3F3F"/>
                </a:solidFill>
              </a:rPr>
              <a:t>. Así que </a:t>
            </a:r>
            <a:r>
              <a:rPr b="1" lang="es" sz="1700">
                <a:solidFill>
                  <a:srgbClr val="E15BBA"/>
                </a:solidFill>
              </a:rPr>
              <a:t>para nuestros propósitos,</a:t>
            </a:r>
            <a:r>
              <a:rPr lang="es" sz="1700">
                <a:solidFill>
                  <a:srgbClr val="3F3F3F"/>
                </a:solidFill>
              </a:rPr>
              <a:t> esta arquitectura de un solo hilo </a:t>
            </a:r>
            <a:r>
              <a:rPr lang="es" sz="1700">
                <a:solidFill>
                  <a:srgbClr val="F9F9F9"/>
                </a:solidFill>
                <a:highlight>
                  <a:srgbClr val="7685E6"/>
                </a:highlight>
              </a:rPr>
              <a:t>es equivalente a la arquitectura multihilo</a:t>
            </a:r>
            <a:r>
              <a:rPr lang="es" sz="1700">
                <a:solidFill>
                  <a:srgbClr val="3F3F3F"/>
                </a:solidFill>
              </a:rPr>
              <a:t>. </a:t>
            </a:r>
            <a:endParaRPr sz="1700">
              <a:solidFill>
                <a:srgbClr val="3F3F3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3F3F3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41176"/>
              <a:buFont typeface="Arial"/>
              <a:buNone/>
            </a:pPr>
            <a:r>
              <a:rPr lang="es" sz="1700">
                <a:solidFill>
                  <a:srgbClr val="3F3F3F"/>
                </a:solidFill>
              </a:rPr>
              <a:t>Cuando uno </a:t>
            </a:r>
            <a:r>
              <a:rPr b="1" lang="es" sz="1700">
                <a:solidFill>
                  <a:srgbClr val="3F3F3F"/>
                </a:solidFill>
              </a:rPr>
              <a:t>necesita procesar</a:t>
            </a:r>
            <a:r>
              <a:rPr lang="es" sz="1700">
                <a:solidFill>
                  <a:srgbClr val="3F3F3F"/>
                </a:solidFill>
              </a:rPr>
              <a:t> tareas con </a:t>
            </a:r>
            <a:r>
              <a:rPr lang="es" sz="1700" u="sng">
                <a:solidFill>
                  <a:srgbClr val="3F3F3F"/>
                </a:solidFill>
              </a:rPr>
              <a:t>muchos datos</a:t>
            </a:r>
            <a:r>
              <a:rPr lang="es" sz="1700">
                <a:solidFill>
                  <a:srgbClr val="3F3F3F"/>
                </a:solidFill>
              </a:rPr>
              <a:t>, entonces </a:t>
            </a:r>
            <a:r>
              <a:rPr lang="es" sz="1700">
                <a:solidFill>
                  <a:srgbClr val="3F3F3F"/>
                </a:solidFill>
                <a:highlight>
                  <a:srgbClr val="F8C823"/>
                </a:highlight>
              </a:rPr>
              <a:t>tiene mucho más sentido</a:t>
            </a:r>
            <a:r>
              <a:rPr lang="es" sz="1700">
                <a:solidFill>
                  <a:srgbClr val="3F3F3F"/>
                </a:solidFill>
              </a:rPr>
              <a:t> utilizar </a:t>
            </a:r>
            <a:r>
              <a:rPr b="1" lang="es" sz="1700">
                <a:solidFill>
                  <a:srgbClr val="E15BBA"/>
                </a:solidFill>
              </a:rPr>
              <a:t>lenguajes multihilo como Java</a:t>
            </a:r>
            <a:r>
              <a:rPr lang="es" sz="1700">
                <a:solidFill>
                  <a:srgbClr val="3F3F3F"/>
                </a:solidFill>
              </a:rPr>
              <a:t>. Pero </a:t>
            </a:r>
            <a:r>
              <a:rPr lang="es" sz="1700">
                <a:solidFill>
                  <a:srgbClr val="F9F9F9"/>
                </a:solidFill>
                <a:highlight>
                  <a:srgbClr val="4472C4"/>
                </a:highlight>
              </a:rPr>
              <a:t>para aplicaciones en tiempo real</a:t>
            </a:r>
            <a:r>
              <a:rPr lang="es" sz="1700">
                <a:solidFill>
                  <a:srgbClr val="3F3F3F"/>
                </a:solidFill>
              </a:rPr>
              <a:t>, </a:t>
            </a:r>
            <a:r>
              <a:rPr b="1" lang="es" sz="1700">
                <a:solidFill>
                  <a:srgbClr val="3F3F3F"/>
                </a:solidFill>
              </a:rPr>
              <a:t>Node.js es la opción obvia</a:t>
            </a:r>
            <a:r>
              <a:rPr lang="es" sz="1700">
                <a:solidFill>
                  <a:srgbClr val="3F3F3F"/>
                </a:solidFill>
              </a:rPr>
              <a:t>.</a:t>
            </a:r>
            <a:endParaRPr/>
          </a:p>
        </p:txBody>
      </p:sp>
      <p:pic>
        <p:nvPicPr>
          <p:cNvPr id="229" name="Google Shape;2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000" y="3016151"/>
            <a:ext cx="3401999" cy="187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USOS COMUNES DE </a:t>
            </a:r>
            <a:r>
              <a:rPr b="1" lang="es">
                <a:solidFill>
                  <a:srgbClr val="70AD47"/>
                </a:solidFill>
                <a:latin typeface="Montserrat"/>
                <a:ea typeface="Montserrat"/>
                <a:cs typeface="Montserrat"/>
                <a:sym typeface="Montserrat"/>
              </a:rPr>
              <a:t>NODE JS</a:t>
            </a:r>
            <a:endParaRPr b="1">
              <a:solidFill>
                <a:srgbClr val="70AD4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27"/>
          <p:cNvSpPr/>
          <p:nvPr/>
        </p:nvSpPr>
        <p:spPr>
          <a:xfrm>
            <a:off x="1283154" y="3118690"/>
            <a:ext cx="3127800" cy="1289100"/>
          </a:xfrm>
          <a:prstGeom prst="rect">
            <a:avLst/>
          </a:prstGeom>
          <a:solidFill>
            <a:srgbClr val="F8C8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7"/>
          <p:cNvSpPr/>
          <p:nvPr/>
        </p:nvSpPr>
        <p:spPr>
          <a:xfrm>
            <a:off x="1200675" y="3020010"/>
            <a:ext cx="3127800" cy="1289100"/>
          </a:xfrm>
          <a:prstGeom prst="rect">
            <a:avLst/>
          </a:prstGeom>
          <a:solidFill>
            <a:srgbClr val="E15BB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7"/>
          <p:cNvSpPr txBox="1"/>
          <p:nvPr>
            <p:ph idx="1" type="body"/>
          </p:nvPr>
        </p:nvSpPr>
        <p:spPr>
          <a:xfrm>
            <a:off x="1200688" y="3019700"/>
            <a:ext cx="3127800" cy="12891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Chats en tiempo real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9F9F9"/>
                </a:solidFill>
              </a:rPr>
              <a:t>Debido a su naturaleza asíncrona de un solo hilo, es muy adecuado para procesar la comunicación en tiempo real. Se puede escalar fácilmente y se utiliza a menudo en la construcción de chatbots.</a:t>
            </a:r>
            <a:endParaRPr>
              <a:solidFill>
                <a:srgbClr val="F9F9F9"/>
              </a:solidFill>
            </a:endParaRPr>
          </a:p>
        </p:txBody>
      </p:sp>
      <p:sp>
        <p:nvSpPr>
          <p:cNvPr id="238" name="Google Shape;238;p27"/>
          <p:cNvSpPr/>
          <p:nvPr/>
        </p:nvSpPr>
        <p:spPr>
          <a:xfrm>
            <a:off x="4794579" y="1454215"/>
            <a:ext cx="3127800" cy="1289100"/>
          </a:xfrm>
          <a:prstGeom prst="rect">
            <a:avLst/>
          </a:prstGeom>
          <a:solidFill>
            <a:srgbClr val="E15BB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7"/>
          <p:cNvSpPr/>
          <p:nvPr/>
        </p:nvSpPr>
        <p:spPr>
          <a:xfrm>
            <a:off x="4712100" y="1355535"/>
            <a:ext cx="3127800" cy="1289100"/>
          </a:xfrm>
          <a:prstGeom prst="rect">
            <a:avLst/>
          </a:prstGeom>
          <a:solidFill>
            <a:srgbClr val="7685E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7"/>
          <p:cNvSpPr txBox="1"/>
          <p:nvPr>
            <p:ph idx="1" type="body"/>
          </p:nvPr>
        </p:nvSpPr>
        <p:spPr>
          <a:xfrm>
            <a:off x="4712100" y="1355375"/>
            <a:ext cx="3127800" cy="12891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Aplicaciones basadas en REST API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9F9F9"/>
                </a:solidFill>
              </a:rPr>
              <a:t>JavaScript se utiliza tanto en el frontend como en el backend de los sitios. Así, un servidor puede comunicarse fácilmente con el frontend a través de APIs REST utilizando Node.js.</a:t>
            </a:r>
            <a:endParaRPr>
              <a:solidFill>
                <a:srgbClr val="F9F9F9"/>
              </a:solidFill>
            </a:endParaRPr>
          </a:p>
        </p:txBody>
      </p:sp>
      <p:sp>
        <p:nvSpPr>
          <p:cNvPr id="241" name="Google Shape;241;p27"/>
          <p:cNvSpPr/>
          <p:nvPr/>
        </p:nvSpPr>
        <p:spPr>
          <a:xfrm>
            <a:off x="5079979" y="3126178"/>
            <a:ext cx="3127800" cy="128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7"/>
          <p:cNvSpPr/>
          <p:nvPr/>
        </p:nvSpPr>
        <p:spPr>
          <a:xfrm>
            <a:off x="4997500" y="3027498"/>
            <a:ext cx="3127800" cy="1289100"/>
          </a:xfrm>
          <a:prstGeom prst="rect">
            <a:avLst/>
          </a:prstGeom>
          <a:solidFill>
            <a:srgbClr val="E15BB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7"/>
          <p:cNvSpPr txBox="1"/>
          <p:nvPr>
            <p:ph idx="1" type="body"/>
          </p:nvPr>
        </p:nvSpPr>
        <p:spPr>
          <a:xfrm>
            <a:off x="4997500" y="3027413"/>
            <a:ext cx="3127800" cy="12891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Streaming de datos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9F9F9"/>
                </a:solidFill>
              </a:rPr>
              <a:t>Empresas como Netflix utilizan NODE para el streaming, esto se debe principalmente a que NODE es ligero y rápido.</a:t>
            </a:r>
            <a:endParaRPr>
              <a:solidFill>
                <a:srgbClr val="F9F9F9"/>
              </a:solidFill>
            </a:endParaRPr>
          </a:p>
        </p:txBody>
      </p:sp>
      <p:sp>
        <p:nvSpPr>
          <p:cNvPr id="244" name="Google Shape;244;p27"/>
          <p:cNvSpPr/>
          <p:nvPr/>
        </p:nvSpPr>
        <p:spPr>
          <a:xfrm>
            <a:off x="1039729" y="1404978"/>
            <a:ext cx="3127800" cy="128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7"/>
          <p:cNvSpPr/>
          <p:nvPr/>
        </p:nvSpPr>
        <p:spPr>
          <a:xfrm>
            <a:off x="957250" y="1306298"/>
            <a:ext cx="3127800" cy="1289100"/>
          </a:xfrm>
          <a:prstGeom prst="rect">
            <a:avLst/>
          </a:prstGeom>
          <a:solidFill>
            <a:srgbClr val="70AD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7"/>
          <p:cNvSpPr txBox="1"/>
          <p:nvPr>
            <p:ph idx="1" type="body"/>
          </p:nvPr>
        </p:nvSpPr>
        <p:spPr>
          <a:xfrm>
            <a:off x="957275" y="1306063"/>
            <a:ext cx="3127800" cy="12891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Aplicaciones de una sola página (SPA)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9F9F9"/>
                </a:solidFill>
              </a:rPr>
              <a:t>El Event Loop de Node.js viene al rescate aquí, ya que procesa las solicitudes de forma no bloqueante permitiendo tener peticiones para componentes específicos.</a:t>
            </a:r>
            <a:endParaRPr>
              <a:solidFill>
                <a:srgbClr val="F9F9F9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Ahora que conocemos </a:t>
            </a:r>
            <a:r>
              <a:rPr lang="es"/>
              <a:t>cómo</a:t>
            </a:r>
            <a:r>
              <a:rPr lang="es"/>
              <a:t> funciona y para </a:t>
            </a:r>
            <a:r>
              <a:rPr lang="es"/>
              <a:t>qué</a:t>
            </a:r>
            <a:r>
              <a:rPr lang="es"/>
              <a:t> sirve, vamos a instalarlo.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188" y="1323975"/>
            <a:ext cx="5066625" cy="295235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9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Instalación</a:t>
            </a:r>
            <a:endParaRPr/>
          </a:p>
        </p:txBody>
      </p:sp>
      <p:sp>
        <p:nvSpPr>
          <p:cNvPr id="258" name="Google Shape;258;p29"/>
          <p:cNvSpPr txBox="1"/>
          <p:nvPr>
            <p:ph idx="1" type="body"/>
          </p:nvPr>
        </p:nvSpPr>
        <p:spPr>
          <a:xfrm>
            <a:off x="5518200" y="1895175"/>
            <a:ext cx="3314100" cy="16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Ingresamos a </a:t>
            </a:r>
            <a:r>
              <a:rPr lang="es" u="sng">
                <a:solidFill>
                  <a:schemeClr val="hlink"/>
                </a:solidFill>
                <a:hlinkClick r:id="rId4"/>
              </a:rPr>
              <a:t>https://nodejs.org/en/</a:t>
            </a:r>
            <a:r>
              <a:rPr lang="es"/>
              <a:t> y descargamos la versión </a:t>
            </a:r>
            <a:r>
              <a:rPr b="1" lang="es"/>
              <a:t>LTS (long term support)</a:t>
            </a:r>
            <a:r>
              <a:rPr lang="es"/>
              <a:t> ya que es la </a:t>
            </a:r>
            <a:r>
              <a:rPr lang="es">
                <a:highlight>
                  <a:srgbClr val="FFC000"/>
                </a:highlight>
              </a:rPr>
              <a:t>más reciente y con soporte oficial</a:t>
            </a:r>
            <a:r>
              <a:rPr lang="es"/>
              <a:t> recomendada para proyectos “reales” o productivos.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"/>
              <a:t>Primeros pasos con </a:t>
            </a:r>
            <a:r>
              <a:rPr b="1" lang="es">
                <a:solidFill>
                  <a:srgbClr val="70AD47"/>
                </a:solidFill>
                <a:latin typeface="Montserrat"/>
                <a:ea typeface="Montserrat"/>
                <a:cs typeface="Montserrat"/>
                <a:sym typeface="Montserrat"/>
              </a:rPr>
              <a:t>NodeJS</a:t>
            </a:r>
            <a:endParaRPr b="1">
              <a:solidFill>
                <a:srgbClr val="70AD4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p30"/>
          <p:cNvSpPr txBox="1"/>
          <p:nvPr>
            <p:ph idx="1" type="body"/>
          </p:nvPr>
        </p:nvSpPr>
        <p:spPr>
          <a:xfrm>
            <a:off x="311700" y="1991987"/>
            <a:ext cx="4524000" cy="18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Ahora que tenemos </a:t>
            </a:r>
            <a:r>
              <a:rPr b="1" lang="es"/>
              <a:t>NODE</a:t>
            </a:r>
            <a:r>
              <a:rPr lang="es">
                <a:solidFill>
                  <a:srgbClr val="666666"/>
                </a:solidFill>
              </a:rPr>
              <a:t> </a:t>
            </a:r>
            <a:r>
              <a:rPr lang="es"/>
              <a:t>instalado en nuestra PC </a:t>
            </a:r>
            <a:r>
              <a:rPr lang="es" u="sng"/>
              <a:t>podemos trabajar con </a:t>
            </a:r>
            <a:r>
              <a:rPr lang="es" u="sng"/>
              <a:t>él</a:t>
            </a:r>
            <a:r>
              <a:rPr lang="es"/>
              <a:t> del</a:t>
            </a:r>
            <a:r>
              <a:rPr lang="es"/>
              <a:t>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mismo modo</a:t>
            </a:r>
            <a:r>
              <a:rPr lang="es"/>
              <a:t> que lo hacíamos con </a:t>
            </a:r>
            <a:r>
              <a:rPr b="1" lang="es">
                <a:solidFill>
                  <a:srgbClr val="FFC000"/>
                </a:solidFill>
              </a:rPr>
              <a:t>Javascript</a:t>
            </a:r>
            <a:r>
              <a:rPr lang="es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En esta ocasión </a:t>
            </a:r>
            <a:r>
              <a:rPr lang="es">
                <a:highlight>
                  <a:srgbClr val="F8C823"/>
                </a:highlight>
              </a:rPr>
              <a:t>para ejecutar nuestro código</a:t>
            </a:r>
            <a:r>
              <a:rPr lang="es"/>
              <a:t> en lugar de </a:t>
            </a:r>
            <a:r>
              <a:rPr lang="es" u="sng"/>
              <a:t>usar la consola del navegador</a:t>
            </a:r>
            <a:r>
              <a:rPr lang="es"/>
              <a:t>, vamos a usar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la terminal</a:t>
            </a:r>
            <a:r>
              <a:rPr lang="es"/>
              <a:t> de </a:t>
            </a:r>
            <a:r>
              <a:rPr b="1" lang="es">
                <a:solidFill>
                  <a:srgbClr val="E15BBA"/>
                </a:solidFill>
              </a:rPr>
              <a:t>VS CODE</a:t>
            </a:r>
            <a:r>
              <a:rPr lang="es"/>
              <a:t> o de nuestra PC</a:t>
            </a:r>
            <a:r>
              <a:rPr lang="es"/>
              <a:t>.</a:t>
            </a:r>
            <a:endParaRPr/>
          </a:p>
        </p:txBody>
      </p:sp>
      <p:pic>
        <p:nvPicPr>
          <p:cNvPr id="265" name="Google Shape;2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550" y="1774262"/>
            <a:ext cx="3603975" cy="22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"/>
          <p:cNvSpPr txBox="1"/>
          <p:nvPr>
            <p:ph idx="1" type="body"/>
          </p:nvPr>
        </p:nvSpPr>
        <p:spPr>
          <a:xfrm>
            <a:off x="311700" y="1884525"/>
            <a:ext cx="3645900" cy="20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También </a:t>
            </a:r>
            <a:r>
              <a:rPr lang="es" u="sng"/>
              <a:t>podemos escribir y ejecutar</a:t>
            </a:r>
            <a:r>
              <a:rPr lang="es"/>
              <a:t> nuestro código </a:t>
            </a:r>
            <a:r>
              <a:rPr b="1" lang="es"/>
              <a:t>NODE</a:t>
            </a:r>
            <a:r>
              <a:rPr lang="es"/>
              <a:t> a través de la consola mediante el comando </a:t>
            </a:r>
            <a:r>
              <a:rPr lang="es">
                <a:solidFill>
                  <a:srgbClr val="FFC000"/>
                </a:solidFill>
                <a:highlight>
                  <a:schemeClr val="dk2"/>
                </a:highlight>
              </a:rPr>
              <a:t>node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Para salir de este modo, usamos el comando </a:t>
            </a:r>
            <a:r>
              <a:rPr lang="es">
                <a:solidFill>
                  <a:srgbClr val="FFC000"/>
                </a:solidFill>
                <a:highlight>
                  <a:schemeClr val="dk2"/>
                </a:highlight>
              </a:rPr>
              <a:t>.exit</a:t>
            </a:r>
            <a:endParaRPr/>
          </a:p>
        </p:txBody>
      </p:sp>
      <p:pic>
        <p:nvPicPr>
          <p:cNvPr id="271" name="Google Shape;271;p31"/>
          <p:cNvPicPr preferRelativeResize="0"/>
          <p:nvPr/>
        </p:nvPicPr>
        <p:blipFill rotWithShape="1">
          <a:blip r:embed="rId3">
            <a:alphaModFix/>
          </a:blip>
          <a:srcRect b="0" l="931" r="0" t="0"/>
          <a:stretch/>
        </p:blipFill>
        <p:spPr>
          <a:xfrm>
            <a:off x="4212750" y="1856925"/>
            <a:ext cx="4425101" cy="20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1"/>
          <p:cNvSpPr txBox="1"/>
          <p:nvPr/>
        </p:nvSpPr>
        <p:spPr>
          <a:xfrm>
            <a:off x="5150563" y="1313425"/>
            <a:ext cx="364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1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Primeros pasos con </a:t>
            </a:r>
            <a:r>
              <a:rPr b="1" lang="es">
                <a:solidFill>
                  <a:srgbClr val="70AD47"/>
                </a:solidFill>
                <a:latin typeface="Montserrat"/>
                <a:ea typeface="Montserrat"/>
                <a:cs typeface="Montserrat"/>
                <a:sym typeface="Montserrat"/>
              </a:rPr>
              <a:t>NodeJS</a:t>
            </a:r>
            <a:endParaRPr b="1">
              <a:solidFill>
                <a:srgbClr val="70AD4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/>
          <p:nvPr>
            <p:ph type="title"/>
          </p:nvPr>
        </p:nvSpPr>
        <p:spPr>
          <a:xfrm>
            <a:off x="490250" y="548125"/>
            <a:ext cx="8061000" cy="239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Como podemos ver cambia el entorno de ejecución pero mantenemos la misma sintaxis.</a:t>
            </a:r>
            <a:endParaRPr/>
          </a:p>
        </p:txBody>
      </p:sp>
      <p:pic>
        <p:nvPicPr>
          <p:cNvPr id="279" name="Google Shape;2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0602" y="2832500"/>
            <a:ext cx="24003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/>
              <a:t>Clase 24</a:t>
            </a:r>
            <a:endParaRPr/>
          </a:p>
        </p:txBody>
      </p:sp>
      <p:sp>
        <p:nvSpPr>
          <p:cNvPr id="156" name="Google Shape;156;p18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Clase 25</a:t>
            </a:r>
            <a:endParaRPr/>
          </a:p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Clase 23</a:t>
            </a:r>
            <a:endParaRPr/>
          </a:p>
        </p:txBody>
      </p:sp>
      <p:sp>
        <p:nvSpPr>
          <p:cNvPr id="158" name="Google Shape;158;p18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Patrones de Arquitectura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¿Qué son?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Tipos de patrones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MVC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REST</a:t>
            </a:r>
            <a:endParaRPr b="1">
              <a:solidFill>
                <a:srgbClr val="414141"/>
              </a:solidFill>
            </a:endParaRPr>
          </a:p>
        </p:txBody>
      </p:sp>
      <p:sp>
        <p:nvSpPr>
          <p:cNvPr id="159" name="Google Shape;159;p18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Node JS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Módulos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Node Package Manager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Servidor Web Node Nativo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Enviar Texto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Enviar Archivos</a:t>
            </a:r>
            <a:endParaRPr b="1">
              <a:solidFill>
                <a:srgbClr val="414141"/>
              </a:solidFill>
            </a:endParaRPr>
          </a:p>
        </p:txBody>
      </p:sp>
      <p:sp>
        <p:nvSpPr>
          <p:cNvPr id="160" name="Google Shape;160;p18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Node JS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¿Qué es?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¿Cómo funciona?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Single Thread vs Multi Thread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Instalación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 rot="5400000">
            <a:off x="3453854" y="2575390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 rot="5400000">
            <a:off x="3453854" y="302491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/>
          <p:nvPr/>
        </p:nvSpPr>
        <p:spPr>
          <a:xfrm rot="5400000">
            <a:off x="3453854" y="279665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8"/>
          <p:cNvSpPr/>
          <p:nvPr/>
        </p:nvSpPr>
        <p:spPr>
          <a:xfrm rot="5400000">
            <a:off x="6255629" y="2568392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6255629" y="302491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 rot="5400000">
            <a:off x="6255629" y="325048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 rot="5400000">
            <a:off x="6255629" y="279665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/>
          <p:nvPr/>
        </p:nvSpPr>
        <p:spPr>
          <a:xfrm rot="5400000">
            <a:off x="633952" y="2568379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633952" y="3024905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 rot="5400000">
            <a:off x="633952" y="279663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 rot="5400000">
            <a:off x="6255629" y="347606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/>
          <p:nvPr/>
        </p:nvSpPr>
        <p:spPr>
          <a:xfrm rot="5400000">
            <a:off x="597277" y="3253155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8"/>
          <p:cNvSpPr/>
          <p:nvPr/>
        </p:nvSpPr>
        <p:spPr>
          <a:xfrm rot="5400000">
            <a:off x="3453854" y="326075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541500" y="443150"/>
            <a:ext cx="8061000" cy="186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Llegó el momento más esperado</a:t>
            </a:r>
            <a:r>
              <a:rPr lang="es"/>
              <a:t>.</a:t>
            </a:r>
            <a:endParaRPr/>
          </a:p>
        </p:txBody>
      </p:sp>
      <p:pic>
        <p:nvPicPr>
          <p:cNvPr id="179" name="Google Shape;17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2063" y="2468850"/>
            <a:ext cx="4139875" cy="167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46030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NODE JS</a:t>
            </a:r>
            <a:endParaRPr/>
          </a:p>
        </p:txBody>
      </p:sp>
      <p:sp>
        <p:nvSpPr>
          <p:cNvPr id="185" name="Google Shape;185;p20"/>
          <p:cNvSpPr txBox="1"/>
          <p:nvPr>
            <p:ph idx="4294967295" type="subTitle"/>
          </p:nvPr>
        </p:nvSpPr>
        <p:spPr>
          <a:xfrm>
            <a:off x="511711" y="2601150"/>
            <a:ext cx="4045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Introducción</a:t>
            </a:r>
            <a:endParaRPr/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344" y="1620256"/>
            <a:ext cx="3107775" cy="190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idx="1" type="subTitle"/>
          </p:nvPr>
        </p:nvSpPr>
        <p:spPr>
          <a:xfrm>
            <a:off x="550375" y="1805475"/>
            <a:ext cx="5621700" cy="25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1355"/>
              <a:buNone/>
            </a:pPr>
            <a:r>
              <a:rPr lang="es" sz="1660"/>
              <a:t>Es un </a:t>
            </a:r>
            <a:r>
              <a:rPr lang="es" sz="1660">
                <a:solidFill>
                  <a:srgbClr val="F9F9F9"/>
                </a:solidFill>
                <a:highlight>
                  <a:srgbClr val="E15BBA"/>
                </a:highlight>
              </a:rPr>
              <a:t>entorno de ejecución</a:t>
            </a:r>
            <a:r>
              <a:rPr lang="es" sz="1660"/>
              <a:t> para JavaScript orientado a </a:t>
            </a:r>
            <a:r>
              <a:rPr lang="es" sz="1660" u="sng"/>
              <a:t>eventos asíncronos</a:t>
            </a:r>
            <a:r>
              <a:rPr lang="es" sz="1660"/>
              <a:t> diseñado para </a:t>
            </a:r>
            <a:r>
              <a:rPr b="1" lang="es" sz="1660">
                <a:solidFill>
                  <a:srgbClr val="7685E6"/>
                </a:solidFill>
                <a:latin typeface="Montserrat"/>
                <a:ea typeface="Montserrat"/>
                <a:cs typeface="Montserrat"/>
                <a:sym typeface="Montserrat"/>
              </a:rPr>
              <a:t>crear aplicaciones web escalables</a:t>
            </a:r>
            <a:r>
              <a:rPr lang="es" sz="1660"/>
              <a:t>, construido con </a:t>
            </a:r>
            <a:r>
              <a:rPr lang="es" sz="1660">
                <a:solidFill>
                  <a:srgbClr val="F9F9F9"/>
                </a:solidFill>
                <a:highlight>
                  <a:srgbClr val="4472C4"/>
                </a:highlight>
              </a:rPr>
              <a:t>V8</a:t>
            </a:r>
            <a:r>
              <a:rPr lang="es" sz="1660"/>
              <a:t>, el motor de JavaScript de Chrome, </a:t>
            </a:r>
            <a:r>
              <a:rPr lang="es" sz="1660" u="sng"/>
              <a:t>escrito en C, C++ y JavaScript</a:t>
            </a:r>
            <a:r>
              <a:rPr lang="es" sz="1660"/>
              <a:t>.</a:t>
            </a:r>
            <a:endParaRPr sz="16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1355"/>
              <a:buNone/>
            </a:pPr>
            <a:r>
              <a:t/>
            </a:r>
            <a:endParaRPr sz="16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1355"/>
              <a:buNone/>
            </a:pPr>
            <a:r>
              <a:rPr lang="es" sz="1660"/>
              <a:t>Nos permite </a:t>
            </a:r>
            <a:r>
              <a:rPr b="1" lang="es" sz="166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desarrollar con el lenguaje Javascript</a:t>
            </a:r>
            <a:r>
              <a:rPr lang="es" sz="1660"/>
              <a:t> más allá del navegador.</a:t>
            </a:r>
            <a:endParaRPr sz="1660"/>
          </a:p>
        </p:txBody>
      </p:sp>
      <p:sp>
        <p:nvSpPr>
          <p:cNvPr id="192" name="Google Shape;192;p21"/>
          <p:cNvSpPr txBox="1"/>
          <p:nvPr>
            <p:ph type="ctrTitle"/>
          </p:nvPr>
        </p:nvSpPr>
        <p:spPr>
          <a:xfrm>
            <a:off x="550375" y="14235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Node JS?</a:t>
            </a:r>
            <a:endParaRPr/>
          </a:p>
        </p:txBody>
      </p:sp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0075" y="1848875"/>
            <a:ext cx="1973550" cy="197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¿Es </a:t>
            </a:r>
            <a:r>
              <a:rPr b="1" lang="es">
                <a:solidFill>
                  <a:srgbClr val="70AD47"/>
                </a:solidFill>
                <a:latin typeface="Montserrat"/>
                <a:ea typeface="Montserrat"/>
                <a:cs typeface="Montserrat"/>
                <a:sym typeface="Montserrat"/>
              </a:rPr>
              <a:t>NODE</a:t>
            </a:r>
            <a:r>
              <a:rPr lang="es"/>
              <a:t> </a:t>
            </a:r>
            <a:r>
              <a:rPr b="1" lang="es">
                <a:solidFill>
                  <a:srgbClr val="70AD47"/>
                </a:solidFill>
                <a:latin typeface="Montserrat"/>
                <a:ea typeface="Montserrat"/>
                <a:cs typeface="Montserrat"/>
                <a:sym typeface="Montserrat"/>
              </a:rPr>
              <a:t>JS</a:t>
            </a:r>
            <a:r>
              <a:rPr lang="es"/>
              <a:t> un lenguaje de programación?</a:t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432025" y="1470550"/>
            <a:ext cx="3942300" cy="17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s" sz="1700">
                <a:solidFill>
                  <a:srgbClr val="3F3F3F"/>
                </a:solidFill>
              </a:rPr>
              <a:t>En una palabra: </a:t>
            </a:r>
            <a:r>
              <a:rPr b="1" i="1" lang="es" sz="1700">
                <a:solidFill>
                  <a:srgbClr val="3F3F3F"/>
                </a:solidFill>
              </a:rPr>
              <a:t>NO</a:t>
            </a:r>
            <a:r>
              <a:rPr lang="es" sz="1700">
                <a:solidFill>
                  <a:srgbClr val="3F3F3F"/>
                </a:solidFill>
              </a:rPr>
              <a:t>.</a:t>
            </a:r>
            <a:endParaRPr sz="1700">
              <a:solidFill>
                <a:srgbClr val="3F3F3F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1" lang="es">
                <a:solidFill>
                  <a:srgbClr val="3F3F3F"/>
                </a:solidFill>
              </a:rPr>
              <a:t>NODE </a:t>
            </a:r>
            <a:r>
              <a:rPr lang="es" sz="1700">
                <a:solidFill>
                  <a:srgbClr val="3F3F3F"/>
                </a:solidFill>
                <a:highlight>
                  <a:srgbClr val="F8C823"/>
                </a:highlight>
              </a:rPr>
              <a:t>es un entorno de ejecución</a:t>
            </a:r>
            <a:r>
              <a:rPr lang="es" sz="1700">
                <a:solidFill>
                  <a:srgbClr val="3F3F3F"/>
                </a:solidFill>
              </a:rPr>
              <a:t> que se utiliza para </a:t>
            </a:r>
            <a:r>
              <a:rPr lang="es" sz="1700" u="sng">
                <a:solidFill>
                  <a:srgbClr val="3F3F3F"/>
                </a:solidFill>
              </a:rPr>
              <a:t>ejecutar JavaScript </a:t>
            </a:r>
            <a:r>
              <a:rPr b="1" lang="es" sz="1700" u="sng">
                <a:solidFill>
                  <a:srgbClr val="E15BBA"/>
                </a:solidFill>
              </a:rPr>
              <a:t>fuera</a:t>
            </a:r>
            <a:r>
              <a:rPr lang="es" sz="1700" u="sng">
                <a:solidFill>
                  <a:srgbClr val="3F3F3F"/>
                </a:solidFill>
              </a:rPr>
              <a:t> del navegador</a:t>
            </a:r>
            <a:r>
              <a:rPr lang="es" sz="1700">
                <a:solidFill>
                  <a:srgbClr val="3F3F3F"/>
                </a:solidFill>
              </a:rPr>
              <a:t>.</a:t>
            </a:r>
            <a:endParaRPr sz="1700">
              <a:highlight>
                <a:srgbClr val="F8C823"/>
              </a:highlight>
            </a:endParaRPr>
          </a:p>
        </p:txBody>
      </p:sp>
      <p:sp>
        <p:nvSpPr>
          <p:cNvPr id="200" name="Google Shape;200;p22"/>
          <p:cNvSpPr txBox="1"/>
          <p:nvPr/>
        </p:nvSpPr>
        <p:spPr>
          <a:xfrm>
            <a:off x="4374275" y="1409350"/>
            <a:ext cx="4498500" cy="18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 u="sng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b="1" lang="es" sz="1800" u="sng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ampoco es un framework</a:t>
            </a:r>
            <a:r>
              <a:rPr b="1" lang="es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800">
              <a:solidFill>
                <a:srgbClr val="3F3F3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El tiempo de ejecución de </a:t>
            </a:r>
            <a:r>
              <a:rPr b="1" i="1" lang="es" sz="19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NODE</a:t>
            </a:r>
            <a:r>
              <a:rPr lang="es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 sz="1800">
                <a:solidFill>
                  <a:srgbClr val="F9F9F9"/>
                </a:solidFill>
                <a:highlight>
                  <a:srgbClr val="E15BBA"/>
                </a:highlight>
                <a:latin typeface="Montserrat"/>
                <a:ea typeface="Montserrat"/>
                <a:cs typeface="Montserrat"/>
                <a:sym typeface="Montserrat"/>
              </a:rPr>
              <a:t>se construye sobre un lenguaje</a:t>
            </a:r>
            <a:r>
              <a:rPr lang="es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 de programación -en este caso, </a:t>
            </a:r>
            <a:r>
              <a:rPr b="1" lang="es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JavaScript</a:t>
            </a:r>
            <a:r>
              <a:rPr lang="es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- y ayuda a la </a:t>
            </a:r>
            <a:r>
              <a:rPr b="1" lang="es" sz="1800">
                <a:solidFill>
                  <a:srgbClr val="7685E6"/>
                </a:solidFill>
                <a:latin typeface="Montserrat"/>
                <a:ea typeface="Montserrat"/>
                <a:cs typeface="Montserrat"/>
                <a:sym typeface="Montserrat"/>
              </a:rPr>
              <a:t>ejecución de los propios frameworks</a:t>
            </a:r>
            <a:r>
              <a:rPr lang="es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</p:txBody>
      </p:sp>
      <p:sp>
        <p:nvSpPr>
          <p:cNvPr id="201" name="Google Shape;201;p22"/>
          <p:cNvSpPr txBox="1"/>
          <p:nvPr/>
        </p:nvSpPr>
        <p:spPr>
          <a:xfrm>
            <a:off x="432025" y="3579050"/>
            <a:ext cx="7964400" cy="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En resumen, </a:t>
            </a:r>
            <a:r>
              <a:rPr b="1" i="1" lang="es" sz="17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NODE </a:t>
            </a:r>
            <a:r>
              <a:rPr lang="es" sz="16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no es un lenguaje de programación ni un marco de trabajo, </a:t>
            </a:r>
            <a:r>
              <a:rPr lang="es" sz="1600">
                <a:solidFill>
                  <a:schemeClr val="lt1"/>
                </a:solidFill>
                <a:highlight>
                  <a:srgbClr val="7685E6"/>
                </a:highlight>
                <a:latin typeface="Montserrat"/>
                <a:ea typeface="Montserrat"/>
                <a:cs typeface="Montserrat"/>
                <a:sym typeface="Montserrat"/>
              </a:rPr>
              <a:t>es un entorno para ellos.</a:t>
            </a:r>
            <a:endParaRPr sz="1200">
              <a:solidFill>
                <a:schemeClr val="lt1"/>
              </a:solidFill>
              <a:highlight>
                <a:srgbClr val="7685E6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idx="1" type="subTitle"/>
          </p:nvPr>
        </p:nvSpPr>
        <p:spPr>
          <a:xfrm>
            <a:off x="550375" y="1917450"/>
            <a:ext cx="5572800" cy="23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1" lang="es" sz="19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NODE </a:t>
            </a:r>
            <a:r>
              <a:rPr lang="es" sz="19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utiliza la arquitectura </a:t>
            </a:r>
            <a:r>
              <a:rPr i="1" lang="es" sz="1900">
                <a:solidFill>
                  <a:srgbClr val="F9F9F9"/>
                </a:solidFill>
                <a:highlight>
                  <a:srgbClr val="FF9900"/>
                </a:highlight>
                <a:latin typeface="Montserrat"/>
                <a:ea typeface="Montserrat"/>
                <a:cs typeface="Montserrat"/>
                <a:sym typeface="Montserrat"/>
              </a:rPr>
              <a:t>“Single Threaded Event Loop”</a:t>
            </a:r>
            <a:r>
              <a:rPr lang="es" sz="19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 para </a:t>
            </a:r>
            <a:r>
              <a:rPr lang="es" sz="1900" u="sng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manejar</a:t>
            </a:r>
            <a:r>
              <a:rPr lang="es" sz="19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 sz="1900">
                <a:solidFill>
                  <a:srgbClr val="7685E6"/>
                </a:solidFill>
                <a:latin typeface="Montserrat"/>
                <a:ea typeface="Montserrat"/>
                <a:cs typeface="Montserrat"/>
                <a:sym typeface="Montserrat"/>
              </a:rPr>
              <a:t>múltiples clientes</a:t>
            </a:r>
            <a:r>
              <a:rPr lang="es" sz="19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 al mismo tiempo, a diferencia de los clientes concurrentes multihilo en lenguajes como </a:t>
            </a:r>
            <a:r>
              <a:rPr b="1" lang="es" sz="190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Java</a:t>
            </a:r>
            <a:r>
              <a:rPr lang="es" sz="19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660"/>
          </a:p>
        </p:txBody>
      </p:sp>
      <p:sp>
        <p:nvSpPr>
          <p:cNvPr id="207" name="Google Shape;207;p23"/>
          <p:cNvSpPr txBox="1"/>
          <p:nvPr>
            <p:ph type="ctrTitle"/>
          </p:nvPr>
        </p:nvSpPr>
        <p:spPr>
          <a:xfrm>
            <a:off x="550375" y="14235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Arquitectura de Node</a:t>
            </a:r>
            <a:endParaRPr/>
          </a:p>
        </p:txBody>
      </p:sp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5075" y="2260575"/>
            <a:ext cx="2126900" cy="130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Single Thread VS Multi Thread</a:t>
            </a:r>
            <a:endParaRPr b="1">
              <a:solidFill>
                <a:srgbClr val="70AD4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24"/>
          <p:cNvSpPr txBox="1"/>
          <p:nvPr>
            <p:ph idx="1" type="body"/>
          </p:nvPr>
        </p:nvSpPr>
        <p:spPr>
          <a:xfrm>
            <a:off x="311700" y="1152475"/>
            <a:ext cx="48669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s" sz="1090">
                <a:highlight>
                  <a:srgbClr val="F8C823"/>
                </a:highlight>
              </a:rPr>
              <a:t>SINGLE THREAD</a:t>
            </a:r>
            <a:endParaRPr sz="1090">
              <a:highlight>
                <a:srgbClr val="F8C823"/>
              </a:highlight>
            </a:endParaRPr>
          </a:p>
          <a:p>
            <a:pPr indent="-297815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9F9F9"/>
              </a:buClr>
              <a:buSzPts val="1090"/>
              <a:buAutoNum type="arabicPeriod"/>
            </a:pPr>
            <a:r>
              <a:rPr lang="es" sz="1090">
                <a:solidFill>
                  <a:srgbClr val="F9F9F9"/>
                </a:solidFill>
                <a:highlight>
                  <a:srgbClr val="E15BBA"/>
                </a:highlight>
              </a:rPr>
              <a:t>Mantiene un pool de hilos limitado para atender las peticiones.</a:t>
            </a:r>
            <a:endParaRPr sz="1090">
              <a:solidFill>
                <a:srgbClr val="F9F9F9"/>
              </a:solidFill>
              <a:highlight>
                <a:srgbClr val="E15BBA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0"/>
          </a:p>
          <a:p>
            <a:pPr indent="-29781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F9F9"/>
              </a:buClr>
              <a:buSzPts val="1090"/>
              <a:buAutoNum type="arabicPeriod"/>
            </a:pPr>
            <a:r>
              <a:rPr lang="es" sz="1090">
                <a:solidFill>
                  <a:srgbClr val="F9F9F9"/>
                </a:solidFill>
                <a:highlight>
                  <a:srgbClr val="70AD47"/>
                </a:highlight>
              </a:rPr>
              <a:t>Cada vez que llega una solicitud, la coloca en una cola.</a:t>
            </a:r>
            <a:endParaRPr sz="1090">
              <a:solidFill>
                <a:srgbClr val="F9F9F9"/>
              </a:solidFill>
              <a:highlight>
                <a:srgbClr val="70AD47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0"/>
          </a:p>
          <a:p>
            <a:pPr indent="-29781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F9F9"/>
              </a:buClr>
              <a:buSzPts val="1090"/>
              <a:buAutoNum type="arabicPeriod"/>
            </a:pPr>
            <a:r>
              <a:rPr lang="es" sz="1090">
                <a:solidFill>
                  <a:srgbClr val="F9F9F9"/>
                </a:solidFill>
                <a:highlight>
                  <a:srgbClr val="7685E6"/>
                </a:highlight>
              </a:rPr>
              <a:t>El Event Loop espera las peticiones indefinidamente.</a:t>
            </a:r>
            <a:endParaRPr sz="1090">
              <a:solidFill>
                <a:srgbClr val="F9F9F9"/>
              </a:solidFill>
              <a:highlight>
                <a:srgbClr val="7685E6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0"/>
          </a:p>
          <a:p>
            <a:pPr indent="-29781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0"/>
              <a:buAutoNum type="arabicPeriod"/>
            </a:pPr>
            <a:r>
              <a:rPr lang="es" sz="1090">
                <a:highlight>
                  <a:srgbClr val="FFC000"/>
                </a:highlight>
              </a:rPr>
              <a:t>Cuando llega una solicitud, el bucle la recoge de la cola y comprueba si requiere una operación de entrada/salida (E/S) de bloqueo. Si no es así, procesa la solicitud y envía una respuesta.</a:t>
            </a:r>
            <a:endParaRPr sz="1090">
              <a:highlight>
                <a:srgbClr val="FFC000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0"/>
          </a:p>
          <a:p>
            <a:pPr indent="-29781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F9F9"/>
              </a:buClr>
              <a:buSzPts val="1090"/>
              <a:buAutoNum type="arabicPeriod"/>
            </a:pPr>
            <a:r>
              <a:rPr lang="es" sz="1090">
                <a:solidFill>
                  <a:srgbClr val="F9F9F9"/>
                </a:solidFill>
                <a:highlight>
                  <a:srgbClr val="4472C4"/>
                </a:highlight>
              </a:rPr>
              <a:t>Si la solicitud tiene una operación de bloqueo que realizar, el bucle de eventos asigna un hilo del pool de hilos internos para procesar la solicitud. Los hilos internos disponibles son limitados.</a:t>
            </a:r>
            <a:endParaRPr sz="1090">
              <a:solidFill>
                <a:srgbClr val="F9F9F9"/>
              </a:solidFill>
              <a:highlight>
                <a:srgbClr val="4472C4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0"/>
          </a:p>
          <a:p>
            <a:pPr indent="-29781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F9F9"/>
              </a:buClr>
              <a:buSzPts val="1090"/>
              <a:buAutoNum type="arabicPeriod"/>
            </a:pPr>
            <a:r>
              <a:rPr lang="es" sz="1090">
                <a:solidFill>
                  <a:srgbClr val="F9F9F9"/>
                </a:solidFill>
                <a:highlight>
                  <a:srgbClr val="3F3F3F"/>
                </a:highlight>
              </a:rPr>
              <a:t>El Event Loop rastrea las solicitudes que se bloquean y las coloca en la cola una vez que se procesa la tarea que se bloquea. Así es como mantiene su naturaleza no bloqueante.</a:t>
            </a:r>
            <a:endParaRPr sz="1090">
              <a:solidFill>
                <a:srgbClr val="F9F9F9"/>
              </a:solidFill>
              <a:highlight>
                <a:srgbClr val="3F3F3F"/>
              </a:highlight>
            </a:endParaRPr>
          </a:p>
        </p:txBody>
      </p:sp>
      <p:pic>
        <p:nvPicPr>
          <p:cNvPr id="215" name="Google Shape;2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3100" y="1998626"/>
            <a:ext cx="3277901" cy="18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